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1" r:id="rId3"/>
    <p:sldId id="273" r:id="rId4"/>
    <p:sldId id="284" r:id="rId5"/>
    <p:sldId id="282" r:id="rId6"/>
    <p:sldId id="288" r:id="rId7"/>
    <p:sldId id="277" r:id="rId8"/>
    <p:sldId id="289" r:id="rId9"/>
    <p:sldId id="278" r:id="rId10"/>
    <p:sldId id="27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638FEC5-BB4E-4E86-804F-1BD95A4D83C1}">
          <p14:sldIdLst>
            <p14:sldId id="256"/>
            <p14:sldId id="281"/>
            <p14:sldId id="273"/>
            <p14:sldId id="284"/>
            <p14:sldId id="282"/>
            <p14:sldId id="288"/>
            <p14:sldId id="277"/>
            <p14:sldId id="289"/>
            <p14:sldId id="278"/>
          </p14:sldIdLst>
        </p14:section>
        <p14:section name="Backup" id="{3632EE20-EB6D-45CD-87B7-6BFB73209C6F}">
          <p14:sldIdLst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69"/>
    <a:srgbClr val="EC9199"/>
    <a:srgbClr val="F8C691"/>
    <a:srgbClr val="EFAD96"/>
    <a:srgbClr val="FFFF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Designformatvorlage 2 - Akz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Designformatvorlage 2 - Akz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2"/>
  </p:normalViewPr>
  <p:slideViewPr>
    <p:cSldViewPr snapToGrid="0" snapToObjects="1">
      <p:cViewPr varScale="1">
        <p:scale>
          <a:sx n="99" d="100"/>
          <a:sy n="99" d="100"/>
        </p:scale>
        <p:origin x="41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09C0F-24A1-404A-81BB-254937585F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2FC64-B5C2-8248-BC3D-A82C0F5DE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F4145-85D4-8845-BFCC-4197E9845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02EE3-7F33-0045-9FF0-2241DC9D4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B3FD7-F148-F645-94E3-89388306F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70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51951-445F-7E4D-95DC-10AADD9D6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CA4040-DB5E-9D4A-81A9-BB56A3B567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FA51B-15AB-5946-A9B9-0D75572E5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F9911-37C4-D547-B9E4-DA0F0DB41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0D7A0-44D9-9D4A-925F-09FEB1EA4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745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6D86C9-46A2-2B4F-A347-CD32D4C01E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8BDBF9-3FA7-1E46-B79A-D10BE14CF7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426F0-8594-D341-A9A2-76487892C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25AA6-9988-0F4F-A4B5-7168A7D1D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32942-E49B-D641-A186-C11A3B2DC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00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7391D-9B11-2845-9FC2-A3A1AF896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62E22-4CAE-D544-9F98-ABA239FAF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6ABE5-D855-0243-8391-BB762FA08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4E548-2EA8-B545-A310-E110B18B8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5508F-ABCD-254A-9EDC-C3E99F48F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72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F7B60-44BF-5B45-A18C-4F3894DEB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989E4B-EEB8-7748-9BF3-8F9CD61E1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4810B-872F-E845-BC82-5AC23A67B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9C8A0-C00A-6344-AA49-BCCBC4D8E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6ABF0-0CAA-EF43-B963-B878B452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990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84C0-7B6D-584F-A7D2-E3EA45019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3DB0E-8BCA-EE4F-9DA5-6106D88EF6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E86BFA-39EE-6A46-83E5-6553C11BF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153B07-5DE0-8446-A4E0-275BDD8DB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54FA7-AF8A-5F4F-B20B-669C7F50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3A754-E0AC-8847-9A87-4CAF5A8A7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453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9611-536A-F542-9E1A-EE70C232A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DB42AA-1F27-5940-8C17-58FBC47A3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3005A6-E84D-1D44-9022-B7663A9DB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D7ADF1-DA00-8C40-924B-158980931B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3593C-8DBC-B942-BF97-9E8F25E0C8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CA34A3-84BE-2445-98E6-49E464D07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325D4D-3440-0542-BB59-8A081765F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22AB84-E9A4-9C47-807E-23908D5B0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31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6DCEB-B627-D044-8168-F1124CCF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009E2D-0A2C-2849-BA7C-50A37582F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BD694-58EB-6145-8359-BC0A5817A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1F4AC4-2005-544C-A8C1-D95EE29EA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13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4ECDD3-2F36-9741-B4DB-7AE4796B5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C6F29-B9D9-2843-8AB0-A3B05639F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16A7D0-78A0-AB41-B12B-3D5CF310F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68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CFB-C5AA-E84C-B60C-EC148F26D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86C3B-4192-2F4D-8037-DA867C64B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A9308C-A8BE-BD4E-87C3-F5782D1DE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B628B-528F-834D-91B9-23A0C0BE5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A74CE9-9F62-A047-BCA2-A3A55FE25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624A37-7B61-3142-ADB1-FDD9B0B98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00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63750-3E28-E649-AFF5-29B63C143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A9C231-2F60-1145-B528-CB286C6B14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015260-8131-B743-B1B0-E7270F21B1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A3CEF5-0E20-5B43-8286-EB908677D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F2D2C2-4B66-BF4A-BD08-BD2172687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DD4A12-CB9E-AF4F-ACFE-AB961B3DD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889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93B48E-A322-1347-841F-36F42C69C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7A9AAB-D3D8-4648-B6E5-C8F69B28A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39332-BEDA-7C46-9564-6A0F93A4E1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A1BEE-EDF6-8348-91B4-426D7A164D0E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B2426-A72D-454B-8CC0-ED1D928B2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D5271-E6BA-A745-9704-22AE2CA090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EB8AB-8FDB-E849-BCF4-41D195D6C67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10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3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0F565CD7-A1CE-BB45-84AB-B160E7BD0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088" y="629088"/>
            <a:ext cx="5599823" cy="559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55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3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722FF88-7C51-C5A0-A0A2-2C7BBDD59D7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Ada Lovelace 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– die erste Programmiererin</a:t>
            </a:r>
          </a:p>
        </p:txBody>
      </p:sp>
      <p:pic>
        <p:nvPicPr>
          <p:cNvPr id="2050" name="Picture 2" descr="Computer-Pionierin Ada Lovelace • Informationen für Medien und  Journalist*innen • Freie Universität Berlin">
            <a:extLst>
              <a:ext uri="{FF2B5EF4-FFF2-40B4-BE49-F238E27FC236}">
                <a16:creationId xmlns:a16="http://schemas.microsoft.com/office/drawing/2014/main" id="{D2D3B261-A216-63A4-67D8-1B10D54D7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678" y="1959122"/>
            <a:ext cx="2917722" cy="4189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20FD10-ADDA-F507-B3C1-6128D3E1058F}"/>
              </a:ext>
            </a:extLst>
          </p:cNvPr>
          <p:cNvSpPr txBox="1"/>
          <p:nvPr/>
        </p:nvSpPr>
        <p:spPr>
          <a:xfrm>
            <a:off x="4493522" y="1993987"/>
            <a:ext cx="747215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Ada Lovelace </a:t>
            </a:r>
            <a:r>
              <a:rPr lang="de-DE" sz="240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(1815-1852</a:t>
            </a: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)</a:t>
            </a:r>
          </a:p>
          <a:p>
            <a:endParaRPr lang="de-DE" sz="2400" dirty="0">
              <a:solidFill>
                <a:schemeClr val="bg1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marL="342900" indent="-342900">
              <a:buFont typeface="Wingdings" pitchFamily="2" charset="2"/>
              <a:buChar char="v"/>
            </a:pP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Britische Mathematikerin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Anleitung zur Berechnung von Bernoulli-Zahlen (Algorithmus in grafischer Darstellung) – womit sie zur ersten Programmiererin der Welt wird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Vision von einer Maschine, die auch Musiknoten, Buchstaben und Bilder verarbeiten könnte - 100 Jahre vor dem ersten Computer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In den </a:t>
            </a:r>
            <a:r>
              <a:rPr lang="de-DE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1970ern</a:t>
            </a: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wird die Computer-Sprache ADA nach ihr benannt</a:t>
            </a:r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8D603C64-1C7D-CA67-1C1F-DEE9D86B4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4998" y="177858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742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3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0F565CD7-A1CE-BB45-84AB-B160E7BD0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4998" y="177858"/>
            <a:ext cx="1800000" cy="180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A51B9A-EDC7-A478-7ABF-B38887058940}"/>
              </a:ext>
            </a:extLst>
          </p:cNvPr>
          <p:cNvSpPr txBox="1"/>
          <p:nvPr/>
        </p:nvSpPr>
        <p:spPr>
          <a:xfrm>
            <a:off x="698090" y="1255793"/>
            <a:ext cx="10795819" cy="2425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Herzlich Willkommen </a:t>
            </a:r>
          </a:p>
          <a:p>
            <a:pPr algn="ctr"/>
            <a:r>
              <a:rPr lang="de-DE" sz="4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im Kurs </a:t>
            </a:r>
          </a:p>
          <a:p>
            <a:pPr algn="ctr">
              <a:lnSpc>
                <a:spcPct val="150000"/>
              </a:lnSpc>
            </a:pPr>
            <a:r>
              <a:rPr lang="de-DE" sz="4800" b="1" dirty="0">
                <a:solidFill>
                  <a:schemeClr val="bg1"/>
                </a:solidFill>
                <a:latin typeface="Futura" panose="020B0602020204020303" pitchFamily="34" charset="-79"/>
                <a:cs typeface="Futura" panose="020B0602020204020303" pitchFamily="34" charset="-79"/>
              </a:rPr>
              <a:t>Python für Anfängerinnen*</a:t>
            </a:r>
          </a:p>
        </p:txBody>
      </p:sp>
      <p:pic>
        <p:nvPicPr>
          <p:cNvPr id="3" name="Picture 2" descr="Python (programming language) - Wikipedia">
            <a:extLst>
              <a:ext uri="{FF2B5EF4-FFF2-40B4-BE49-F238E27FC236}">
                <a16:creationId xmlns:a16="http://schemas.microsoft.com/office/drawing/2014/main" id="{F7290FE7-06DD-4B2B-CB39-4EAEB86526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10"/>
          <a:stretch/>
        </p:blipFill>
        <p:spPr bwMode="auto">
          <a:xfrm>
            <a:off x="3984462" y="4018754"/>
            <a:ext cx="1713326" cy="170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Schildkröte clipart">
            <a:extLst>
              <a:ext uri="{FF2B5EF4-FFF2-40B4-BE49-F238E27FC236}">
                <a16:creationId xmlns:a16="http://schemas.microsoft.com/office/drawing/2014/main" id="{4843B650-6735-791B-BC07-1BCC8ADD6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282E32"/>
              </a:clrFrom>
              <a:clrTo>
                <a:srgbClr val="282E3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869" y="3254188"/>
            <a:ext cx="2467371" cy="2467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9371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3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722FF88-7C51-C5A0-A0A2-2C7BBDD59D7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5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Vorstellungsrunde</a:t>
            </a:r>
          </a:p>
        </p:txBody>
      </p:sp>
      <p:pic>
        <p:nvPicPr>
          <p:cNvPr id="2" name="Picture 4" descr="Logo&#10;&#10;Description automatically generated">
            <a:extLst>
              <a:ext uri="{FF2B5EF4-FFF2-40B4-BE49-F238E27FC236}">
                <a16:creationId xmlns:a16="http://schemas.microsoft.com/office/drawing/2014/main" id="{5DE113B2-B2C4-F704-5533-0794C690F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4998" y="177858"/>
            <a:ext cx="1800000" cy="1800000"/>
          </a:xfrm>
          <a:prstGeom prst="rect">
            <a:avLst/>
          </a:prstGeom>
        </p:spPr>
      </p:pic>
      <p:sp>
        <p:nvSpPr>
          <p:cNvPr id="6" name="Ellipse 6">
            <a:extLst>
              <a:ext uri="{FF2B5EF4-FFF2-40B4-BE49-F238E27FC236}">
                <a16:creationId xmlns:a16="http://schemas.microsoft.com/office/drawing/2014/main" id="{12EE35A5-AA34-4151-4FA0-EF49390C36B0}"/>
              </a:ext>
            </a:extLst>
          </p:cNvPr>
          <p:cNvSpPr/>
          <p:nvPr/>
        </p:nvSpPr>
        <p:spPr>
          <a:xfrm>
            <a:off x="-795866" y="2675467"/>
            <a:ext cx="5760000" cy="5760000"/>
          </a:xfrm>
          <a:prstGeom prst="ellipse">
            <a:avLst/>
          </a:prstGeom>
          <a:gradFill flip="none" rotWithShape="1">
            <a:gsLst>
              <a:gs pos="0">
                <a:srgbClr val="E8899C"/>
              </a:gs>
              <a:gs pos="100000">
                <a:srgbClr val="F7D78D"/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in Bild, das Person, stehend, darstellend, Personen enthält.&#10;&#10;Automatisch generierte Beschreibung">
            <a:extLst>
              <a:ext uri="{FF2B5EF4-FFF2-40B4-BE49-F238E27FC236}">
                <a16:creationId xmlns:a16="http://schemas.microsoft.com/office/drawing/2014/main" id="{50806161-1055-6C8E-99BC-3BB6F4280F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72" t="-1993" r="19654" b="-16"/>
          <a:stretch/>
        </p:blipFill>
        <p:spPr>
          <a:xfrm>
            <a:off x="242274" y="2952297"/>
            <a:ext cx="4019719" cy="48852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4716909-E845-B4C2-95C0-6B42F59A7592}"/>
              </a:ext>
            </a:extLst>
          </p:cNvPr>
          <p:cNvSpPr txBox="1"/>
          <p:nvPr/>
        </p:nvSpPr>
        <p:spPr>
          <a:xfrm>
            <a:off x="4827497" y="2468146"/>
            <a:ext cx="403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Wie heißt du?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70AD9E1-0ADE-6B02-5854-C6ACDC520F88}"/>
              </a:ext>
            </a:extLst>
          </p:cNvPr>
          <p:cNvSpPr txBox="1"/>
          <p:nvPr/>
        </p:nvSpPr>
        <p:spPr>
          <a:xfrm>
            <a:off x="8458726" y="2807184"/>
            <a:ext cx="403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Wie alt bist du?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273B2F1-F05B-9F72-71CF-DE90820ED4D1}"/>
              </a:ext>
            </a:extLst>
          </p:cNvPr>
          <p:cNvSpPr txBox="1"/>
          <p:nvPr/>
        </p:nvSpPr>
        <p:spPr>
          <a:xfrm>
            <a:off x="5399739" y="3890890"/>
            <a:ext cx="58452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Auf welche Schule gehst du?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0DF39A-DF3C-D897-9E0C-94982B9979DC}"/>
              </a:ext>
            </a:extLst>
          </p:cNvPr>
          <p:cNvSpPr txBox="1"/>
          <p:nvPr/>
        </p:nvSpPr>
        <p:spPr>
          <a:xfrm>
            <a:off x="6239525" y="5133287"/>
            <a:ext cx="6257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Was sind deine Lieblingsfächer?</a:t>
            </a:r>
          </a:p>
        </p:txBody>
      </p:sp>
    </p:spTree>
    <p:extLst>
      <p:ext uri="{BB962C8B-B14F-4D97-AF65-F5344CB8AC3E}">
        <p14:creationId xmlns:p14="http://schemas.microsoft.com/office/powerpoint/2010/main" val="2713454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3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722FF88-7C51-C5A0-A0A2-2C7BBDD59D7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5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Warum *</a:t>
            </a:r>
            <a:r>
              <a:rPr lang="de-DE" sz="5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starcode</a:t>
            </a:r>
            <a:r>
              <a:rPr lang="de-DE" sz="5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CD2813-E515-A5D3-F90F-C848014696F1}"/>
              </a:ext>
            </a:extLst>
          </p:cNvPr>
          <p:cNvSpPr txBox="1"/>
          <p:nvPr/>
        </p:nvSpPr>
        <p:spPr>
          <a:xfrm>
            <a:off x="2995422" y="2853248"/>
            <a:ext cx="2172929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Frauen machen aber nur </a:t>
            </a:r>
          </a:p>
          <a:p>
            <a:pPr algn="ctr"/>
            <a:endParaRPr lang="de-DE" sz="2000" dirty="0">
              <a:solidFill>
                <a:schemeClr val="bg1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de-DE" sz="5400" dirty="0">
                <a:solidFill>
                  <a:srgbClr val="F8C691"/>
                </a:solidFill>
                <a:latin typeface="Impact" panose="020B0806030902050204" pitchFamily="34" charset="0"/>
                <a:cs typeface="Futura Medium" panose="020B0602020204020303" pitchFamily="34" charset="-79"/>
              </a:rPr>
              <a:t>25%</a:t>
            </a:r>
          </a:p>
          <a:p>
            <a:pPr algn="ctr"/>
            <a:endParaRPr lang="de-DE" sz="2000" dirty="0">
              <a:solidFill>
                <a:schemeClr val="bg1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de-DE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der Informatik-Studierenden aus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5C4A24-3DE5-0B16-5404-D358DBA959FF}"/>
              </a:ext>
            </a:extLst>
          </p:cNvPr>
          <p:cNvSpPr txBox="1"/>
          <p:nvPr/>
        </p:nvSpPr>
        <p:spPr>
          <a:xfrm>
            <a:off x="8027090" y="2008378"/>
            <a:ext cx="333466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Wir wollen durch unsere Kurse das Interesse junger Mädchen an der Informatik wecken und so die Folgen der mangelnden Diversität in der Branche bekämpfen!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165EC4-7C6D-5322-4C4C-6CAB9F409D12}"/>
              </a:ext>
            </a:extLst>
          </p:cNvPr>
          <p:cNvSpPr txBox="1"/>
          <p:nvPr/>
        </p:nvSpPr>
        <p:spPr>
          <a:xfrm>
            <a:off x="7857547" y="6008214"/>
            <a:ext cx="3706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Futura" panose="020B0602020204020303" pitchFamily="34" charset="-79"/>
                <a:ea typeface="+mj-ea"/>
                <a:cs typeface="Futura" panose="020B0602020204020303" pitchFamily="34" charset="-79"/>
              </a:rPr>
              <a:t>Coding </a:t>
            </a:r>
            <a:r>
              <a:rPr lang="en-US" sz="2000" b="1" dirty="0" err="1">
                <a:solidFill>
                  <a:schemeClr val="bg1"/>
                </a:solidFill>
                <a:latin typeface="Futura" panose="020B0602020204020303" pitchFamily="34" charset="-79"/>
                <a:ea typeface="+mj-ea"/>
                <a:cs typeface="Futura" panose="020B0602020204020303" pitchFamily="34" charset="-79"/>
              </a:rPr>
              <a:t>ist</a:t>
            </a:r>
            <a:r>
              <a:rPr lang="en-US" sz="2000" b="1" dirty="0">
                <a:solidFill>
                  <a:schemeClr val="bg1"/>
                </a:solidFill>
                <a:latin typeface="Futura" panose="020B0602020204020303" pitchFamily="34" charset="-79"/>
                <a:ea typeface="+mj-ea"/>
                <a:cs typeface="Futura" panose="020B0602020204020303" pitchFamily="34" charset="-79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Futura" panose="020B0602020204020303" pitchFamily="34" charset="-79"/>
                <a:ea typeface="+mj-ea"/>
                <a:cs typeface="Futura" panose="020B0602020204020303" pitchFamily="34" charset="-79"/>
              </a:rPr>
              <a:t>Frauensache</a:t>
            </a:r>
            <a:r>
              <a:rPr lang="en-US" sz="2000" b="1" dirty="0">
                <a:solidFill>
                  <a:schemeClr val="bg1"/>
                </a:solidFill>
                <a:latin typeface="Futura" panose="020B0602020204020303" pitchFamily="34" charset="-79"/>
                <a:ea typeface="+mj-ea"/>
                <a:cs typeface="Futura" panose="020B0602020204020303" pitchFamily="34" charset="-79"/>
              </a:rPr>
              <a:t>!</a:t>
            </a:r>
            <a:endParaRPr lang="de-DE" sz="2000" b="1" dirty="0">
              <a:solidFill>
                <a:schemeClr val="bg1"/>
              </a:solidFill>
              <a:latin typeface="Futura" panose="020B0602020204020303" pitchFamily="34" charset="-79"/>
              <a:ea typeface="+mj-ea"/>
              <a:cs typeface="Futura" panose="020B0602020204020303" pitchFamily="34" charset="-79"/>
            </a:endParaRPr>
          </a:p>
        </p:txBody>
      </p:sp>
      <p:pic>
        <p:nvPicPr>
          <p:cNvPr id="6" name="Picture 4" descr="Logo&#10;&#10;Description automatically generated">
            <a:extLst>
              <a:ext uri="{FF2B5EF4-FFF2-40B4-BE49-F238E27FC236}">
                <a16:creationId xmlns:a16="http://schemas.microsoft.com/office/drawing/2014/main" id="{9DF27F70-E00E-E726-E4C1-6341E6AAD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4998" y="177858"/>
            <a:ext cx="1800000" cy="1800000"/>
          </a:xfrm>
          <a:prstGeom prst="rect">
            <a:avLst/>
          </a:prstGeom>
        </p:spPr>
      </p:pic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39653C50-BD21-C782-F258-4638FC1B589C}"/>
              </a:ext>
            </a:extLst>
          </p:cNvPr>
          <p:cNvGrpSpPr/>
          <p:nvPr/>
        </p:nvGrpSpPr>
        <p:grpSpPr>
          <a:xfrm>
            <a:off x="5224923" y="2334905"/>
            <a:ext cx="2576052" cy="3873364"/>
            <a:chOff x="5224923" y="2334905"/>
            <a:chExt cx="2576052" cy="38733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A6207B1-92D5-85F3-BF7C-8793E4EB2AD2}"/>
                </a:ext>
              </a:extLst>
            </p:cNvPr>
            <p:cNvSpPr txBox="1"/>
            <p:nvPr/>
          </p:nvSpPr>
          <p:spPr>
            <a:xfrm>
              <a:off x="5224923" y="4884830"/>
              <a:ext cx="257605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>
                  <a:solidFill>
                    <a:schemeClr val="bg1"/>
                  </a:solidFill>
                  <a:latin typeface="Futura Medium" panose="020B0602020204020303" pitchFamily="34" charset="-79"/>
                  <a:cs typeface="Futura Medium" panose="020B0602020204020303" pitchFamily="34" charset="-79"/>
                </a:rPr>
                <a:t>Die IT-Branche </a:t>
              </a:r>
            </a:p>
            <a:p>
              <a:pPr algn="ctr"/>
              <a:r>
                <a:rPr lang="de-DE" sz="2000" dirty="0">
                  <a:solidFill>
                    <a:schemeClr val="bg1"/>
                  </a:solidFill>
                  <a:latin typeface="Futura Medium" panose="020B0602020204020303" pitchFamily="34" charset="-79"/>
                  <a:cs typeface="Futura Medium" panose="020B0602020204020303" pitchFamily="34" charset="-79"/>
                </a:rPr>
                <a:t>bietet über-</a:t>
              </a:r>
            </a:p>
            <a:p>
              <a:pPr algn="ctr"/>
              <a:r>
                <a:rPr lang="de-DE" sz="2000" dirty="0">
                  <a:solidFill>
                    <a:schemeClr val="bg1"/>
                  </a:solidFill>
                  <a:latin typeface="Futura Medium" panose="020B0602020204020303" pitchFamily="34" charset="-79"/>
                  <a:cs typeface="Futura Medium" panose="020B0602020204020303" pitchFamily="34" charset="-79"/>
                </a:rPr>
                <a:t>durchschnittliche Bezahlung</a:t>
              </a:r>
            </a:p>
          </p:txBody>
        </p:sp>
        <p:pic>
          <p:nvPicPr>
            <p:cNvPr id="15" name="Grafik 14" descr="Ein Bild, das Text, Screenshot, Software, Betriebssystem enthält.&#10;&#10;Automatisch generierte Beschreibung">
              <a:extLst>
                <a:ext uri="{FF2B5EF4-FFF2-40B4-BE49-F238E27FC236}">
                  <a16:creationId xmlns:a16="http://schemas.microsoft.com/office/drawing/2014/main" id="{07204C61-48AB-5D4A-A8F5-B45A30F444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03" t="27163" r="25054" b="17560"/>
            <a:stretch/>
          </p:blipFill>
          <p:spPr>
            <a:xfrm>
              <a:off x="5447650" y="2334905"/>
              <a:ext cx="2129491" cy="2129778"/>
            </a:xfrm>
            <a:prstGeom prst="ellipse">
              <a:avLst/>
            </a:prstGeom>
          </p:spPr>
        </p:pic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6698D7CA-7453-9B0E-B36C-831A461995FB}"/>
              </a:ext>
            </a:extLst>
          </p:cNvPr>
          <p:cNvGrpSpPr>
            <a:grpSpLocks noChangeAspect="1"/>
          </p:cNvGrpSpPr>
          <p:nvPr/>
        </p:nvGrpSpPr>
        <p:grpSpPr>
          <a:xfrm>
            <a:off x="8823466" y="4313808"/>
            <a:ext cx="1741911" cy="1330710"/>
            <a:chOff x="-581856" y="1865656"/>
            <a:chExt cx="5219844" cy="3987632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0DCD79E5-91C5-4863-2455-2C101F3B6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581856" y="4134222"/>
              <a:ext cx="5219844" cy="1719066"/>
            </a:xfrm>
            <a:prstGeom prst="rect">
              <a:avLst/>
            </a:prstGeom>
          </p:spPr>
        </p:pic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9A7C7232-DFC3-5669-5D9D-0DE5A3CF00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96694" y="1865656"/>
              <a:ext cx="1805816" cy="1868078"/>
            </a:xfrm>
            <a:prstGeom prst="rect">
              <a:avLst/>
            </a:prstGeom>
          </p:spPr>
        </p:pic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7D027406-8D86-FD8B-B9B0-2419C614CEA3}"/>
              </a:ext>
            </a:extLst>
          </p:cNvPr>
          <p:cNvGrpSpPr/>
          <p:nvPr/>
        </p:nvGrpSpPr>
        <p:grpSpPr>
          <a:xfrm>
            <a:off x="830245" y="2334905"/>
            <a:ext cx="2122361" cy="3873659"/>
            <a:chOff x="830245" y="2334905"/>
            <a:chExt cx="2122361" cy="387365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72E1E65-312E-14FE-0CEB-783DEFFAB8A8}"/>
                </a:ext>
              </a:extLst>
            </p:cNvPr>
            <p:cNvSpPr txBox="1"/>
            <p:nvPr/>
          </p:nvSpPr>
          <p:spPr>
            <a:xfrm>
              <a:off x="830245" y="4269572"/>
              <a:ext cx="2122361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>
                  <a:solidFill>
                    <a:schemeClr val="bg1"/>
                  </a:solidFill>
                  <a:latin typeface="Futura Medium" panose="020B0602020204020303" pitchFamily="34" charset="-79"/>
                  <a:cs typeface="Futura Medium" panose="020B0602020204020303" pitchFamily="34" charset="-79"/>
                </a:rPr>
                <a:t>Die IT-Branche ist eine der am schnellsten wachsenden Wirtschafts-zweige der Welt</a:t>
              </a:r>
            </a:p>
          </p:txBody>
        </p:sp>
        <p:pic>
          <p:nvPicPr>
            <p:cNvPr id="12" name="Picture 17">
              <a:extLst>
                <a:ext uri="{FF2B5EF4-FFF2-40B4-BE49-F238E27FC236}">
                  <a16:creationId xmlns:a16="http://schemas.microsoft.com/office/drawing/2014/main" id="{3F472514-2C90-FADC-20BC-3743E675B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51058" y="2334905"/>
              <a:ext cx="1647176" cy="16177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4006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3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722FF88-7C51-C5A0-A0A2-2C7BBDD59D7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5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Zeitplan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B49DB2DA-3C9D-22B5-CA33-110BF92179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430196"/>
              </p:ext>
            </p:extLst>
          </p:nvPr>
        </p:nvGraphicFramePr>
        <p:xfrm>
          <a:off x="838200" y="2165125"/>
          <a:ext cx="10484224" cy="38716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26976">
                  <a:extLst>
                    <a:ext uri="{9D8B030D-6E8A-4147-A177-3AD203B41FA5}">
                      <a16:colId xmlns:a16="http://schemas.microsoft.com/office/drawing/2014/main" val="3407791685"/>
                    </a:ext>
                  </a:extLst>
                </a:gridCol>
                <a:gridCol w="7557248">
                  <a:extLst>
                    <a:ext uri="{9D8B030D-6E8A-4147-A177-3AD203B41FA5}">
                      <a16:colId xmlns:a16="http://schemas.microsoft.com/office/drawing/2014/main" val="4078694672"/>
                    </a:ext>
                  </a:extLst>
                </a:gridCol>
              </a:tblGrid>
              <a:tr h="712007"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chemeClr val="bg1"/>
                          </a:solidFill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10:00 – 10:30 Uhr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chemeClr val="bg1"/>
                          </a:solidFill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Begrüßung und Kennenlernen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310702976"/>
                  </a:ext>
                </a:extLst>
              </a:tr>
              <a:tr h="1223800"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chemeClr val="bg1"/>
                          </a:solidFill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10:30 – 12:00 Uhr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chemeClr val="bg1"/>
                          </a:solidFill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Einführung in Python und Notebooks,</a:t>
                      </a:r>
                    </a:p>
                    <a:p>
                      <a:r>
                        <a:rPr lang="de-DE" sz="2400" dirty="0">
                          <a:solidFill>
                            <a:schemeClr val="bg1"/>
                          </a:solidFill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Grundlegendes Zeichnen mit der Python Turtle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415289669"/>
                  </a:ext>
                </a:extLst>
              </a:tr>
              <a:tr h="712007">
                <a:tc>
                  <a:txBody>
                    <a:bodyPr/>
                    <a:lstStyle/>
                    <a:p>
                      <a:r>
                        <a:rPr lang="de-DE" sz="2400" i="1" dirty="0">
                          <a:solidFill>
                            <a:srgbClr val="F8C691"/>
                          </a:solidFill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12:00 – 13:00 Uhr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i="1" dirty="0">
                          <a:solidFill>
                            <a:srgbClr val="F8C691"/>
                          </a:solidFill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Mittagspause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959604721"/>
                  </a:ext>
                </a:extLst>
              </a:tr>
              <a:tr h="1223800"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chemeClr val="bg1"/>
                          </a:solidFill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13:00 – 16:00 Uhr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chemeClr val="bg1"/>
                          </a:solidFill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Fortgeschrittenes Zeichnen mit der Python Turtle: Variablen, Schleifen, Funktionen und Bedingungen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760345268"/>
                  </a:ext>
                </a:extLst>
              </a:tr>
            </a:tbl>
          </a:graphicData>
        </a:graphic>
      </p:graphicFrame>
      <p:pic>
        <p:nvPicPr>
          <p:cNvPr id="2" name="Picture 4" descr="Logo&#10;&#10;Description automatically generated">
            <a:extLst>
              <a:ext uri="{FF2B5EF4-FFF2-40B4-BE49-F238E27FC236}">
                <a16:creationId xmlns:a16="http://schemas.microsoft.com/office/drawing/2014/main" id="{5DE113B2-B2C4-F704-5533-0794C690F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4998" y="177858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105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3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722FF88-7C51-C5A0-A0A2-2C7BBDD59D7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5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Wir werden heute gemeinsam</a:t>
            </a:r>
          </a:p>
        </p:txBody>
      </p:sp>
      <p:pic>
        <p:nvPicPr>
          <p:cNvPr id="6" name="Picture 4" descr="Logo&#10;&#10;Description automatically generated">
            <a:extLst>
              <a:ext uri="{FF2B5EF4-FFF2-40B4-BE49-F238E27FC236}">
                <a16:creationId xmlns:a16="http://schemas.microsoft.com/office/drawing/2014/main" id="{F458DC52-8B2B-F71B-41ED-73ED507F9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4998" y="177858"/>
            <a:ext cx="1800000" cy="1800000"/>
          </a:xfrm>
          <a:prstGeom prst="rect">
            <a:avLst/>
          </a:prstGeom>
        </p:spPr>
      </p:pic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35D2CC90-0D19-2FC2-6859-933CA25DC16D}"/>
              </a:ext>
            </a:extLst>
          </p:cNvPr>
          <p:cNvSpPr/>
          <p:nvPr/>
        </p:nvSpPr>
        <p:spPr>
          <a:xfrm>
            <a:off x="838200" y="2085037"/>
            <a:ext cx="10631129" cy="720000"/>
          </a:xfrm>
          <a:prstGeom prst="round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	    Die Grundlagen der Programmiersprache Python kennenlernen</a:t>
            </a:r>
          </a:p>
        </p:txBody>
      </p: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A329AF45-59E9-91AF-DC07-2E611F3ABE16}"/>
              </a:ext>
            </a:extLst>
          </p:cNvPr>
          <p:cNvSpPr/>
          <p:nvPr/>
        </p:nvSpPr>
        <p:spPr>
          <a:xfrm>
            <a:off x="838199" y="4473639"/>
            <a:ext cx="10631129" cy="720000"/>
          </a:xfrm>
          <a:prstGeom prst="round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	    Euch hoffentlich fürs Programmieren begeistern können</a:t>
            </a: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D568E3B0-A88E-43E3-8774-8CC72A565437}"/>
              </a:ext>
            </a:extLst>
          </p:cNvPr>
          <p:cNvSpPr/>
          <p:nvPr/>
        </p:nvSpPr>
        <p:spPr>
          <a:xfrm>
            <a:off x="838200" y="5645888"/>
            <a:ext cx="10631129" cy="720000"/>
          </a:xfrm>
          <a:prstGeom prst="round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	    Ganz viel Spaß haben!</a:t>
            </a:r>
          </a:p>
        </p:txBody>
      </p:sp>
      <p:sp>
        <p:nvSpPr>
          <p:cNvPr id="18" name="Abgerundetes Rechteck 17">
            <a:extLst>
              <a:ext uri="{FF2B5EF4-FFF2-40B4-BE49-F238E27FC236}">
                <a16:creationId xmlns:a16="http://schemas.microsoft.com/office/drawing/2014/main" id="{56258B89-CA18-213E-5213-CD1598FDBAAB}"/>
              </a:ext>
            </a:extLst>
          </p:cNvPr>
          <p:cNvSpPr/>
          <p:nvPr/>
        </p:nvSpPr>
        <p:spPr>
          <a:xfrm>
            <a:off x="601052" y="4291638"/>
            <a:ext cx="1080000" cy="1080000"/>
          </a:xfrm>
          <a:prstGeom prst="roundRect">
            <a:avLst/>
          </a:prstGeom>
          <a:solidFill>
            <a:srgbClr val="EC91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9" name="Picture 2" descr="IT-Expertin clipart. Kostenloser Download. | Creazilla">
            <a:extLst>
              <a:ext uri="{FF2B5EF4-FFF2-40B4-BE49-F238E27FC236}">
                <a16:creationId xmlns:a16="http://schemas.microsoft.com/office/drawing/2014/main" id="{797A7B53-0FD4-6408-3C4F-B5A36E1EC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52" y="4369529"/>
            <a:ext cx="936000" cy="9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Abgerundetes Rechteck 20">
            <a:extLst>
              <a:ext uri="{FF2B5EF4-FFF2-40B4-BE49-F238E27FC236}">
                <a16:creationId xmlns:a16="http://schemas.microsoft.com/office/drawing/2014/main" id="{B3F68591-F3E3-50C5-5011-1BF949645738}"/>
              </a:ext>
            </a:extLst>
          </p:cNvPr>
          <p:cNvSpPr/>
          <p:nvPr/>
        </p:nvSpPr>
        <p:spPr>
          <a:xfrm>
            <a:off x="613260" y="1885644"/>
            <a:ext cx="1080000" cy="1080000"/>
          </a:xfrm>
          <a:prstGeom prst="roundRect">
            <a:avLst/>
          </a:prstGeom>
          <a:solidFill>
            <a:srgbClr val="EC91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Abgerundetes Rechteck 21">
            <a:extLst>
              <a:ext uri="{FF2B5EF4-FFF2-40B4-BE49-F238E27FC236}">
                <a16:creationId xmlns:a16="http://schemas.microsoft.com/office/drawing/2014/main" id="{0B66C777-3D99-6C95-1577-99E6A2FC189C}"/>
              </a:ext>
            </a:extLst>
          </p:cNvPr>
          <p:cNvSpPr/>
          <p:nvPr/>
        </p:nvSpPr>
        <p:spPr>
          <a:xfrm>
            <a:off x="601052" y="5487436"/>
            <a:ext cx="1080000" cy="1080000"/>
          </a:xfrm>
          <a:prstGeom prst="roundRect">
            <a:avLst/>
          </a:prstGeom>
          <a:solidFill>
            <a:srgbClr val="EC91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5" name="Picture 2" descr="Apple Emoji Faces, Emoji Pictures [Download PNG] | Emoji Island">
            <a:extLst>
              <a:ext uri="{FF2B5EF4-FFF2-40B4-BE49-F238E27FC236}">
                <a16:creationId xmlns:a16="http://schemas.microsoft.com/office/drawing/2014/main" id="{47CF912E-2B55-9EAA-C055-0F25F992A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102" y="5581909"/>
            <a:ext cx="864000" cy="8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5766D81C-EB18-9788-165C-05B4C4B20AB1}"/>
              </a:ext>
            </a:extLst>
          </p:cNvPr>
          <p:cNvGrpSpPr/>
          <p:nvPr/>
        </p:nvGrpSpPr>
        <p:grpSpPr>
          <a:xfrm>
            <a:off x="606002" y="3085540"/>
            <a:ext cx="10863326" cy="1080000"/>
            <a:chOff x="606002" y="3065444"/>
            <a:chExt cx="10863326" cy="1080000"/>
          </a:xfrm>
        </p:grpSpPr>
        <p:sp>
          <p:nvSpPr>
            <p:cNvPr id="10" name="Abgerundetes Rechteck 9">
              <a:extLst>
                <a:ext uri="{FF2B5EF4-FFF2-40B4-BE49-F238E27FC236}">
                  <a16:creationId xmlns:a16="http://schemas.microsoft.com/office/drawing/2014/main" id="{918B3F6C-0574-12D0-E7AF-CA32C1E50B25}"/>
                </a:ext>
              </a:extLst>
            </p:cNvPr>
            <p:cNvSpPr/>
            <p:nvPr/>
          </p:nvSpPr>
          <p:spPr>
            <a:xfrm>
              <a:off x="838199" y="3230488"/>
              <a:ext cx="10631129" cy="720000"/>
            </a:xfrm>
            <a:prstGeom prst="roundRect">
              <a:avLst/>
            </a:prstGeom>
            <a:solidFill>
              <a:schemeClr val="bg1"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de-DE" sz="2400" dirty="0">
                  <a:solidFill>
                    <a:schemeClr val="bg1"/>
                  </a:solidFill>
                  <a:latin typeface="Futura Medium" panose="020B0602020204020303" pitchFamily="34" charset="-79"/>
                  <a:cs typeface="Futura Medium" panose="020B0602020204020303" pitchFamily="34" charset="-79"/>
                </a:rPr>
                <a:t>	    Mit der Python Turtle Formen und Mandalas zeichnen</a:t>
              </a:r>
            </a:p>
          </p:txBody>
        </p:sp>
        <p:sp>
          <p:nvSpPr>
            <p:cNvPr id="20" name="Abgerundetes Rechteck 19">
              <a:extLst>
                <a:ext uri="{FF2B5EF4-FFF2-40B4-BE49-F238E27FC236}">
                  <a16:creationId xmlns:a16="http://schemas.microsoft.com/office/drawing/2014/main" id="{9F8531A0-32BA-0481-E5BA-B1300E95F348}"/>
                </a:ext>
              </a:extLst>
            </p:cNvPr>
            <p:cNvSpPr/>
            <p:nvPr/>
          </p:nvSpPr>
          <p:spPr>
            <a:xfrm>
              <a:off x="606002" y="3065444"/>
              <a:ext cx="1080000" cy="1080000"/>
            </a:xfrm>
            <a:prstGeom prst="roundRect">
              <a:avLst/>
            </a:prstGeom>
            <a:solidFill>
              <a:srgbClr val="EC919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6" name="Picture 6" descr="Schildkröte clipart">
              <a:extLst>
                <a:ext uri="{FF2B5EF4-FFF2-40B4-BE49-F238E27FC236}">
                  <a16:creationId xmlns:a16="http://schemas.microsoft.com/office/drawing/2014/main" id="{AAD44E30-3E14-4682-0804-71774F4B747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clrChange>
                <a:clrFrom>
                  <a:srgbClr val="282E32"/>
                </a:clrFrom>
                <a:clrTo>
                  <a:srgbClr val="282E32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150"/>
            <a:stretch/>
          </p:blipFill>
          <p:spPr bwMode="auto">
            <a:xfrm>
              <a:off x="684691" y="3307749"/>
              <a:ext cx="936000" cy="5601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7" name="Picture 2" descr="Python (programming language) - Wikipedia">
            <a:extLst>
              <a:ext uri="{FF2B5EF4-FFF2-40B4-BE49-F238E27FC236}">
                <a16:creationId xmlns:a16="http://schemas.microsoft.com/office/drawing/2014/main" id="{1B18A14D-9323-63C8-0A0F-E647E795D2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128"/>
          <a:stretch/>
        </p:blipFill>
        <p:spPr bwMode="auto">
          <a:xfrm>
            <a:off x="714001" y="2035325"/>
            <a:ext cx="854101" cy="83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02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4" grpId="0" animBg="1"/>
      <p:bldP spid="18" grpId="0" animBg="1"/>
      <p:bldP spid="21" grpId="0" animBg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3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722FF88-7C51-C5A0-A0A2-2C7BBDD59D7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5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Was ist Python?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BA0048-D55D-FB18-408B-F4EF3B7FD7FF}"/>
              </a:ext>
            </a:extLst>
          </p:cNvPr>
          <p:cNvSpPr txBox="1"/>
          <p:nvPr/>
        </p:nvSpPr>
        <p:spPr>
          <a:xfrm>
            <a:off x="3476359" y="2482380"/>
            <a:ext cx="78774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v"/>
            </a:pP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Python ist eine von vielen Programmiersprachen.</a:t>
            </a:r>
          </a:p>
          <a:p>
            <a:pPr marL="457200" indent="-457200">
              <a:buFont typeface="Wingdings" pitchFamily="2" charset="2"/>
              <a:buChar char="v"/>
            </a:pP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Programmiersprachen werden genutzt, um Programme/Code zu schreiben, die einem Computer Anweisungen geben.</a:t>
            </a:r>
          </a:p>
          <a:p>
            <a:pPr marL="457200" indent="-457200">
              <a:buFont typeface="Wingdings" pitchFamily="2" charset="2"/>
              <a:buChar char="v"/>
            </a:pP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Python wird heutzutage immer häufiger benutzt und ist relativ einfach zu lernen.</a:t>
            </a:r>
          </a:p>
          <a:p>
            <a:pPr marL="457200" indent="-457200">
              <a:buFont typeface="Wingdings" pitchFamily="2" charset="2"/>
              <a:buChar char="v"/>
            </a:pP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Es gibt verschiedene Programmierumgebungen, um Python Code zu schreiben. Heute benutzen wir Notebooks!</a:t>
            </a:r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E0E7AA3F-DFCE-6CF4-AA5D-C58DF3420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4998" y="177858"/>
            <a:ext cx="1800000" cy="1800000"/>
          </a:xfrm>
          <a:prstGeom prst="rect">
            <a:avLst/>
          </a:prstGeom>
        </p:spPr>
      </p:pic>
      <p:sp>
        <p:nvSpPr>
          <p:cNvPr id="6" name="Ellipse 6">
            <a:extLst>
              <a:ext uri="{FF2B5EF4-FFF2-40B4-BE49-F238E27FC236}">
                <a16:creationId xmlns:a16="http://schemas.microsoft.com/office/drawing/2014/main" id="{C11279EE-C6DE-54FF-5E09-5DE6DF2D356A}"/>
              </a:ext>
            </a:extLst>
          </p:cNvPr>
          <p:cNvSpPr>
            <a:spLocks noChangeAspect="1"/>
          </p:cNvSpPr>
          <p:nvPr/>
        </p:nvSpPr>
        <p:spPr>
          <a:xfrm rot="12427745">
            <a:off x="-1172901" y="2208740"/>
            <a:ext cx="3963600" cy="3963600"/>
          </a:xfrm>
          <a:prstGeom prst="ellipse">
            <a:avLst/>
          </a:prstGeom>
          <a:gradFill flip="none" rotWithShape="1">
            <a:gsLst>
              <a:gs pos="0">
                <a:srgbClr val="E8899C"/>
              </a:gs>
              <a:gs pos="100000">
                <a:srgbClr val="F7D78D"/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Picture 2" descr="Python (programming language) - Wikipedia">
            <a:extLst>
              <a:ext uri="{FF2B5EF4-FFF2-40B4-BE49-F238E27FC236}">
                <a16:creationId xmlns:a16="http://schemas.microsoft.com/office/drawing/2014/main" id="{8FED57DB-D117-D8F1-32AA-E51A0B48BB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8" t="1719" r="628" b="8478"/>
          <a:stretch/>
        </p:blipFill>
        <p:spPr bwMode="auto">
          <a:xfrm>
            <a:off x="355599" y="3423650"/>
            <a:ext cx="1728803" cy="1701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8946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3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722FF88-7C51-C5A0-A0A2-2C7BBDD59D7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5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Was ist die Python Turtle?</a:t>
            </a:r>
          </a:p>
        </p:txBody>
      </p:sp>
      <p:pic>
        <p:nvPicPr>
          <p:cNvPr id="2" name="Picture 4" descr="Logo&#10;&#10;Description automatically generated">
            <a:extLst>
              <a:ext uri="{FF2B5EF4-FFF2-40B4-BE49-F238E27FC236}">
                <a16:creationId xmlns:a16="http://schemas.microsoft.com/office/drawing/2014/main" id="{9CD68A85-CF4B-1BE9-3F3B-57339AED7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4998" y="177858"/>
            <a:ext cx="1800000" cy="1800000"/>
          </a:xfrm>
          <a:prstGeom prst="rect">
            <a:avLst/>
          </a:prstGeom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id="{23497397-C704-E9C3-AC46-644D5BA3FA22}"/>
              </a:ext>
            </a:extLst>
          </p:cNvPr>
          <p:cNvSpPr txBox="1"/>
          <p:nvPr/>
        </p:nvSpPr>
        <p:spPr>
          <a:xfrm>
            <a:off x="1097751" y="2164978"/>
            <a:ext cx="549830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v"/>
            </a:pP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Die Python Turtle ist ein Paket in Python zum Zeichnen.</a:t>
            </a:r>
          </a:p>
          <a:p>
            <a:pPr marL="457200" indent="-457200">
              <a:buFont typeface="Wingdings" pitchFamily="2" charset="2"/>
              <a:buChar char="v"/>
            </a:pP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Man kann mit der Python Turtle einfache Formen wie Rechtecke zeichnen, aber auch kompliziertere Formen wie Mandalas.</a:t>
            </a:r>
          </a:p>
          <a:p>
            <a:pPr marL="457200" indent="-457200">
              <a:buFont typeface="Wingdings" pitchFamily="2" charset="2"/>
              <a:buChar char="v"/>
            </a:pPr>
            <a:r>
              <a:rPr lang="de-DE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Anhand der Python Turtle können die wichtigsten Programmierkonzepte gelernt werden.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E938AD25-7B62-5F0F-F630-8033BDC33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6663" y="3429000"/>
            <a:ext cx="2518335" cy="2177619"/>
          </a:xfrm>
          <a:prstGeom prst="rect">
            <a:avLst/>
          </a:prstGeom>
          <a:effectLst>
            <a:softEdge rad="73762"/>
          </a:effectLst>
        </p:spPr>
      </p:pic>
      <p:pic>
        <p:nvPicPr>
          <p:cNvPr id="15362" name="Picture 2" descr="Circular Spirograph with python turtle | Golden Seconds">
            <a:extLst>
              <a:ext uri="{FF2B5EF4-FFF2-40B4-BE49-F238E27FC236}">
                <a16:creationId xmlns:a16="http://schemas.microsoft.com/office/drawing/2014/main" id="{06D2AC4B-1C83-3522-69A7-F5AA08365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1683" y="4242470"/>
            <a:ext cx="2353733" cy="2236228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Python Turtle - Draw an octagon🛑 - Scriptopia">
            <a:extLst>
              <a:ext uri="{FF2B5EF4-FFF2-40B4-BE49-F238E27FC236}">
                <a16:creationId xmlns:a16="http://schemas.microsoft.com/office/drawing/2014/main" id="{CBCE707E-AAAD-7778-6B6B-A5BDA2227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748" y="2054058"/>
            <a:ext cx="1942291" cy="1962439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872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3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722FF88-7C51-C5A0-A0A2-2C7BBDD59D77}"/>
              </a:ext>
            </a:extLst>
          </p:cNvPr>
          <p:cNvSpPr txBox="1">
            <a:spLocks/>
          </p:cNvSpPr>
          <p:nvPr/>
        </p:nvSpPr>
        <p:spPr>
          <a:xfrm>
            <a:off x="4186767" y="2305843"/>
            <a:ext cx="3818466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Los geht‘s!</a:t>
            </a:r>
          </a:p>
        </p:txBody>
      </p:sp>
      <p:pic>
        <p:nvPicPr>
          <p:cNvPr id="2" name="Picture 4" descr="Logo&#10;&#10;Description automatically generated">
            <a:extLst>
              <a:ext uri="{FF2B5EF4-FFF2-40B4-BE49-F238E27FC236}">
                <a16:creationId xmlns:a16="http://schemas.microsoft.com/office/drawing/2014/main" id="{FEFB1685-6A3F-48F4-2F9D-96F59F0DD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4998" y="177858"/>
            <a:ext cx="1800000" cy="1800000"/>
          </a:xfrm>
          <a:prstGeom prst="rect">
            <a:avLst/>
          </a:prstGeom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B6A79FDA-3BE0-A626-E09F-3E0466BF3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968625"/>
            <a:ext cx="5185834" cy="388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556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345</Words>
  <Application>Microsoft Macintosh PowerPoint</Application>
  <PresentationFormat>Breitbild</PresentationFormat>
  <Paragraphs>53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Futura</vt:lpstr>
      <vt:lpstr>Futura Medium</vt:lpstr>
      <vt:lpstr>Impact</vt:lpstr>
      <vt:lpstr>Wingdings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TU-Pseudonym 5950247658565320</dc:creator>
  <cp:lastModifiedBy>Viktoria Kleinschmidt</cp:lastModifiedBy>
  <cp:revision>11</cp:revision>
  <dcterms:created xsi:type="dcterms:W3CDTF">2022-03-03T16:32:08Z</dcterms:created>
  <dcterms:modified xsi:type="dcterms:W3CDTF">2023-06-04T10:37:36Z</dcterms:modified>
</cp:coreProperties>
</file>

<file path=docProps/thumbnail.jpeg>
</file>